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58" r:id="rId3"/>
    <p:sldId id="260" r:id="rId4"/>
    <p:sldId id="261" r:id="rId5"/>
    <p:sldId id="262" r:id="rId6"/>
    <p:sldId id="263" r:id="rId7"/>
    <p:sldId id="264" r:id="rId8"/>
    <p:sldId id="265" r:id="rId9"/>
    <p:sldId id="266" r:id="rId10"/>
    <p:sldId id="257" r:id="rId11"/>
    <p:sldId id="268" r:id="rId12"/>
    <p:sldId id="269" r:id="rId13"/>
    <p:sldId id="270" r:id="rId14"/>
    <p:sldId id="271" r:id="rId15"/>
    <p:sldId id="273" r:id="rId16"/>
    <p:sldId id="274" r:id="rId17"/>
    <p:sldId id="267" r:id="rId18"/>
    <p:sldId id="281" r:id="rId19"/>
    <p:sldId id="276" r:id="rId20"/>
    <p:sldId id="278" r:id="rId21"/>
    <p:sldId id="279" r:id="rId22"/>
    <p:sldId id="277" r:id="rId23"/>
    <p:sldId id="280"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C33E89-2A43-40DC-9975-1ED0ACD0E08F}" type="datetimeFigureOut">
              <a:rPr lang="en-GB" smtClean="0"/>
              <a:t>30/03/2012</a:t>
            </a:fld>
            <a:endParaRPr lang="en-GB"/>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GB"/>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F1BEC5-F901-4DD0-9173-1B3F70C64EA1}" type="slidenum">
              <a:rPr lang="en-GB" smtClean="0"/>
              <a:t>‹nr.›</a:t>
            </a:fld>
            <a:endParaRPr lang="en-GB"/>
          </a:p>
        </p:txBody>
      </p:sp>
    </p:spTree>
    <p:extLst>
      <p:ext uri="{BB962C8B-B14F-4D97-AF65-F5344CB8AC3E}">
        <p14:creationId xmlns:p14="http://schemas.microsoft.com/office/powerpoint/2010/main" val="3781075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This paper focuses on the use of children’s home language in formal education in sub-Saharan Africa. In many countries in Africa children of minority language groups are disadvantaged because they receive their education through a language of wider communication which they do not understand. Several countries in Africa have adopted a language policy for education that favours mother tongue based multilingual education. Children receive education in their home language and during the course of their school careers they are transitioned to the language of wider communication. These language policies have been implemented with different rates of success. When implemented well, this kind of language policy is indeed enhancing inclusive education, learning outcomes are higher, fewer children have to repeat classes and there are fewer drop outs. This paper examines and evaluates the implementation of multilingual language policies of several African countries. It will show that a successful inclusion of the use of the African languages in Africa needs to address issues such as: development and distribution of educational materials in the first language, teacher training, teacher placement, attitude of teachers and community towards mother tongue based multilingual education, the political will to implement the language policy, and the development of fair assessment tools to measure learning outcomes in multilingual contexts.</a:t>
            </a:r>
          </a:p>
          <a:p>
            <a:endParaRPr lang="en-GB" dirty="0"/>
          </a:p>
        </p:txBody>
      </p:sp>
      <p:sp>
        <p:nvSpPr>
          <p:cNvPr id="4" name="Tijdelijke aanduiding voor dianummer 3"/>
          <p:cNvSpPr>
            <a:spLocks noGrp="1"/>
          </p:cNvSpPr>
          <p:nvPr>
            <p:ph type="sldNum" sz="quarter" idx="10"/>
          </p:nvPr>
        </p:nvSpPr>
        <p:spPr/>
        <p:txBody>
          <a:bodyPr/>
          <a:lstStyle/>
          <a:p>
            <a:fld id="{CCF1BEC5-F901-4DD0-9173-1B3F70C64EA1}" type="slidenum">
              <a:rPr lang="en-GB" smtClean="0"/>
              <a:t>1</a:t>
            </a:fld>
            <a:endParaRPr lang="en-GB"/>
          </a:p>
        </p:txBody>
      </p:sp>
    </p:spTree>
    <p:extLst>
      <p:ext uri="{BB962C8B-B14F-4D97-AF65-F5344CB8AC3E}">
        <p14:creationId xmlns:p14="http://schemas.microsoft.com/office/powerpoint/2010/main" val="3096458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1 -3 are critical for automatic word recognition</a:t>
            </a:r>
          </a:p>
          <a:p>
            <a:r>
              <a:rPr lang="en-GB" dirty="0" smtClean="0"/>
              <a:t>No 4 and 5 are critical for comprehension. </a:t>
            </a:r>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20</a:t>
            </a:fld>
            <a:endParaRPr lang="en-US"/>
          </a:p>
        </p:txBody>
      </p:sp>
    </p:spTree>
    <p:extLst>
      <p:ext uri="{BB962C8B-B14F-4D97-AF65-F5344CB8AC3E}">
        <p14:creationId xmlns:p14="http://schemas.microsoft.com/office/powerpoint/2010/main" val="3509429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C5EFDF4-8259-4BCD-9C39-691C181D6248}"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CCF1BEC5-F901-4DD0-9173-1B3F70C64EA1}" type="slidenum">
              <a:rPr lang="en-GB" smtClean="0"/>
              <a:t>23</a:t>
            </a:fld>
            <a:endParaRPr lang="en-GB"/>
          </a:p>
        </p:txBody>
      </p:sp>
    </p:spTree>
    <p:extLst>
      <p:ext uri="{BB962C8B-B14F-4D97-AF65-F5344CB8AC3E}">
        <p14:creationId xmlns:p14="http://schemas.microsoft.com/office/powerpoint/2010/main" val="205193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it is not:</a:t>
            </a:r>
          </a:p>
          <a:p>
            <a:r>
              <a:rPr lang="en-GB" dirty="0" smtClean="0"/>
              <a:t>It does not equal the ethnic group</a:t>
            </a:r>
            <a:r>
              <a:rPr lang="en-GB" baseline="0" dirty="0" smtClean="0"/>
              <a:t> one comes from. </a:t>
            </a:r>
          </a:p>
          <a:p>
            <a:r>
              <a:rPr lang="en-GB" baseline="0" dirty="0" smtClean="0"/>
              <a:t>For example: In Nairobi in Kenya there are Kikuyu children who speak English and Sheng. But they do not speak Kikuyu. </a:t>
            </a:r>
          </a:p>
          <a:p>
            <a:r>
              <a:rPr lang="en-GB" baseline="0" dirty="0" smtClean="0"/>
              <a:t>While they belong to the ethnic group Kikuyu their first language is not Kikuyu, it has become English. </a:t>
            </a:r>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3</a:t>
            </a:fld>
            <a:endParaRPr lang="en-US"/>
          </a:p>
        </p:txBody>
      </p:sp>
    </p:spTree>
    <p:extLst>
      <p:ext uri="{BB962C8B-B14F-4D97-AF65-F5344CB8AC3E}">
        <p14:creationId xmlns:p14="http://schemas.microsoft.com/office/powerpoint/2010/main" val="3829127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4</a:t>
            </a:fld>
            <a:endParaRPr lang="en-US"/>
          </a:p>
        </p:txBody>
      </p:sp>
    </p:spTree>
    <p:extLst>
      <p:ext uri="{BB962C8B-B14F-4D97-AF65-F5344CB8AC3E}">
        <p14:creationId xmlns:p14="http://schemas.microsoft.com/office/powerpoint/2010/main" val="379906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6</a:t>
            </a:fld>
            <a:endParaRPr lang="en-US"/>
          </a:p>
        </p:txBody>
      </p:sp>
    </p:spTree>
    <p:extLst>
      <p:ext uri="{BB962C8B-B14F-4D97-AF65-F5344CB8AC3E}">
        <p14:creationId xmlns:p14="http://schemas.microsoft.com/office/powerpoint/2010/main" val="336040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7</a:t>
            </a:fld>
            <a:endParaRPr lang="en-US"/>
          </a:p>
        </p:txBody>
      </p:sp>
    </p:spTree>
    <p:extLst>
      <p:ext uri="{BB962C8B-B14F-4D97-AF65-F5344CB8AC3E}">
        <p14:creationId xmlns:p14="http://schemas.microsoft.com/office/powerpoint/2010/main" val="336040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8</a:t>
            </a:fld>
            <a:endParaRPr lang="en-US"/>
          </a:p>
        </p:txBody>
      </p:sp>
    </p:spTree>
    <p:extLst>
      <p:ext uri="{BB962C8B-B14F-4D97-AF65-F5344CB8AC3E}">
        <p14:creationId xmlns:p14="http://schemas.microsoft.com/office/powerpoint/2010/main" val="2385075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not well implemented these are the results (after</a:t>
            </a:r>
            <a:r>
              <a:rPr lang="en-GB" baseline="0" dirty="0" smtClean="0"/>
              <a:t> two years of primary education)</a:t>
            </a:r>
            <a:r>
              <a:rPr lang="en-GB" dirty="0" smtClean="0"/>
              <a:t>. An early exit polic</a:t>
            </a:r>
            <a:r>
              <a:rPr lang="en-GB" baseline="0" dirty="0" smtClean="0"/>
              <a:t>y is in place but it is not implemented.</a:t>
            </a:r>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11</a:t>
            </a:fld>
            <a:endParaRPr lang="en-US"/>
          </a:p>
        </p:txBody>
      </p:sp>
    </p:spTree>
    <p:extLst>
      <p:ext uri="{BB962C8B-B14F-4D97-AF65-F5344CB8AC3E}">
        <p14:creationId xmlns:p14="http://schemas.microsoft.com/office/powerpoint/2010/main" val="1876199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transitional programme </a:t>
            </a:r>
            <a:r>
              <a:rPr lang="en-GB" dirty="0" smtClean="0"/>
              <a:t>in Cameroon there is an example of what it could look like if the policy is implemented. Look</a:t>
            </a:r>
            <a:r>
              <a:rPr lang="en-GB" baseline="0" dirty="0" smtClean="0"/>
              <a:t> at the reading scores. </a:t>
            </a:r>
            <a:r>
              <a:rPr lang="en-GB" dirty="0" smtClean="0"/>
              <a:t> </a:t>
            </a:r>
          </a:p>
          <a:p>
            <a:endParaRPr lang="en-GB" dirty="0" smtClean="0"/>
          </a:p>
        </p:txBody>
      </p:sp>
      <p:sp>
        <p:nvSpPr>
          <p:cNvPr id="4" name="Slide Number Placeholder 3"/>
          <p:cNvSpPr>
            <a:spLocks noGrp="1"/>
          </p:cNvSpPr>
          <p:nvPr>
            <p:ph type="sldNum" sz="quarter" idx="10"/>
          </p:nvPr>
        </p:nvSpPr>
        <p:spPr/>
        <p:txBody>
          <a:bodyPr/>
          <a:lstStyle/>
          <a:p>
            <a:fld id="{B8375C6D-AA3C-4353-AF9A-1665AE8A81DD}" type="slidenum">
              <a:rPr lang="en-US" smtClean="0"/>
              <a:pPr/>
              <a:t>12</a:t>
            </a:fld>
            <a:endParaRPr lang="en-US"/>
          </a:p>
        </p:txBody>
      </p:sp>
    </p:spTree>
    <p:extLst>
      <p:ext uri="{BB962C8B-B14F-4D97-AF65-F5344CB8AC3E}">
        <p14:creationId xmlns:p14="http://schemas.microsoft.com/office/powerpoint/2010/main" val="3812946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 of reading comprehension in the mother</a:t>
            </a:r>
            <a:r>
              <a:rPr lang="en-GB" baseline="0" dirty="0" smtClean="0"/>
              <a:t> tongue</a:t>
            </a:r>
            <a:r>
              <a:rPr lang="en-GB" dirty="0" smtClean="0"/>
              <a:t>. The scores of</a:t>
            </a:r>
            <a:r>
              <a:rPr lang="en-GB" baseline="0" dirty="0" smtClean="0"/>
              <a:t> children in remote area in Kenya are comparable to scores of children in the Netherlands. </a:t>
            </a:r>
            <a:endParaRPr lang="en-GB" dirty="0"/>
          </a:p>
        </p:txBody>
      </p:sp>
      <p:sp>
        <p:nvSpPr>
          <p:cNvPr id="4" name="Slide Number Placeholder 3"/>
          <p:cNvSpPr>
            <a:spLocks noGrp="1"/>
          </p:cNvSpPr>
          <p:nvPr>
            <p:ph type="sldNum" sz="quarter" idx="10"/>
          </p:nvPr>
        </p:nvSpPr>
        <p:spPr/>
        <p:txBody>
          <a:bodyPr/>
          <a:lstStyle/>
          <a:p>
            <a:fld id="{B8375C6D-AA3C-4353-AF9A-1665AE8A81DD}" type="slidenum">
              <a:rPr lang="en-US" smtClean="0"/>
              <a:pPr/>
              <a:t>15</a:t>
            </a:fld>
            <a:endParaRPr lang="en-US"/>
          </a:p>
        </p:txBody>
      </p:sp>
    </p:spTree>
    <p:extLst>
      <p:ext uri="{BB962C8B-B14F-4D97-AF65-F5344CB8AC3E}">
        <p14:creationId xmlns:p14="http://schemas.microsoft.com/office/powerpoint/2010/main" val="1183001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a:p>
        </p:txBody>
      </p:sp>
      <p:sp>
        <p:nvSpPr>
          <p:cNvPr id="6" name="Slide Number Placeholder 5"/>
          <p:cNvSpPr>
            <a:spLocks noGrp="1"/>
          </p:cNvSpPr>
          <p:nvPr>
            <p:ph type="sldNum" sz="quarter" idx="12"/>
          </p:nvPr>
        </p:nvSpPr>
        <p:spPr/>
        <p:txBody>
          <a:bodyPr/>
          <a:lstStyle/>
          <a:p>
            <a:fld id="{606DFDFB-0049-4CAD-A2C3-4F1F59CB71CF}" type="slidenum">
              <a:rPr lang="en-GB" smtClean="0"/>
              <a:t>‹nr.›</a:t>
            </a:fld>
            <a:endParaRPr lang="en-GB"/>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5445224"/>
            <a:ext cx="1252728" cy="1301496"/>
          </a:xfrm>
          <a:prstGeom prst="rect">
            <a:avLst/>
          </a:prstGeom>
        </p:spPr>
      </p:pic>
    </p:spTree>
    <p:extLst>
      <p:ext uri="{BB962C8B-B14F-4D97-AF65-F5344CB8AC3E}">
        <p14:creationId xmlns:p14="http://schemas.microsoft.com/office/powerpoint/2010/main" val="1833792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a:xfrm>
            <a:off x="457200" y="1600201"/>
            <a:ext cx="8229600" cy="434339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2569041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Vertical Text Placeholder 2"/>
          <p:cNvSpPr>
            <a:spLocks noGrp="1"/>
          </p:cNvSpPr>
          <p:nvPr>
            <p:ph type="body" orient="vert" idx="1"/>
          </p:nvPr>
        </p:nvSpPr>
        <p:spPr>
          <a:xfrm>
            <a:off x="457200" y="274639"/>
            <a:ext cx="6019800" cy="5668961"/>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1592423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a:xfrm>
            <a:off x="457200" y="1600201"/>
            <a:ext cx="8229600" cy="4343399"/>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Slide Number Placeholder 5"/>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314469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6" name="Slide Number Placeholder 5"/>
          <p:cNvSpPr>
            <a:spLocks noGrp="1"/>
          </p:cNvSpPr>
          <p:nvPr>
            <p:ph type="sldNum" sz="quarter" idx="12"/>
          </p:nvPr>
        </p:nvSpPr>
        <p:spPr/>
        <p:txBody>
          <a:bodyPr/>
          <a:lstStyle/>
          <a:p>
            <a:fld id="{606DFDFB-0049-4CAD-A2C3-4F1F59CB71CF}" type="slidenum">
              <a:rPr lang="en-GB" smtClean="0"/>
              <a:t>‹nr.›</a:t>
            </a:fld>
            <a:endParaRPr lang="en-GB"/>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2360" y="5445224"/>
            <a:ext cx="1252728" cy="1301496"/>
          </a:xfrm>
          <a:prstGeom prst="rect">
            <a:avLst/>
          </a:prstGeom>
        </p:spPr>
      </p:pic>
    </p:spTree>
    <p:extLst>
      <p:ext uri="{BB962C8B-B14F-4D97-AF65-F5344CB8AC3E}">
        <p14:creationId xmlns:p14="http://schemas.microsoft.com/office/powerpoint/2010/main" val="368690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Slide Number Placeholder 6"/>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170986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9" name="Slide Number Placeholder 8"/>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207293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Slide Number Placeholder 4"/>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60757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157315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1"/>
            <a:ext cx="3008313" cy="4432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Slide Number Placeholder 6"/>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163902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7" name="Slide Number Placeholder 6"/>
          <p:cNvSpPr>
            <a:spLocks noGrp="1"/>
          </p:cNvSpPr>
          <p:nvPr>
            <p:ph type="sldNum" sz="quarter" idx="12"/>
          </p:nvPr>
        </p:nvSpPr>
        <p:spPr/>
        <p:txBody>
          <a:bodyPr/>
          <a:lstStyle/>
          <a:p>
            <a:fld id="{606DFDFB-0049-4CAD-A2C3-4F1F59CB71CF}" type="slidenum">
              <a:rPr lang="en-GB" smtClean="0"/>
              <a:t>‹nr.›</a:t>
            </a:fld>
            <a:endParaRPr lang="en-GB"/>
          </a:p>
        </p:txBody>
      </p:sp>
    </p:spTree>
    <p:extLst>
      <p:ext uri="{BB962C8B-B14F-4D97-AF65-F5344CB8AC3E}">
        <p14:creationId xmlns:p14="http://schemas.microsoft.com/office/powerpoint/2010/main" val="2818095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9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en-US"/>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DFDFB-0049-4CAD-A2C3-4F1F59CB71CF}" type="slidenum">
              <a:rPr lang="en-GB" smtClean="0"/>
              <a:t>‹nr.›</a:t>
            </a:fld>
            <a:endParaRPr lang="en-GB"/>
          </a:p>
        </p:txBody>
      </p:sp>
      <p:pic>
        <p:nvPicPr>
          <p:cNvPr id="4" name="Afbeelding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875664" y="5445224"/>
            <a:ext cx="1252728" cy="1301496"/>
          </a:xfrm>
          <a:prstGeom prst="rect">
            <a:avLst/>
          </a:prstGeom>
        </p:spPr>
      </p:pic>
    </p:spTree>
    <p:extLst>
      <p:ext uri="{BB962C8B-B14F-4D97-AF65-F5344CB8AC3E}">
        <p14:creationId xmlns:p14="http://schemas.microsoft.com/office/powerpoint/2010/main" val="12463789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666324" y="620688"/>
            <a:ext cx="7772400" cy="1470025"/>
          </a:xfrm>
        </p:spPr>
        <p:txBody>
          <a:bodyPr>
            <a:normAutofit/>
          </a:bodyPr>
          <a:lstStyle/>
          <a:p>
            <a:r>
              <a:rPr lang="en-GB" dirty="0"/>
              <a:t>The African language in the </a:t>
            </a:r>
            <a:r>
              <a:rPr lang="en-GB" dirty="0" smtClean="0"/>
              <a:t>classroom</a:t>
            </a:r>
            <a:r>
              <a:rPr lang="en-GB" dirty="0"/>
              <a:t>:</a:t>
            </a:r>
          </a:p>
        </p:txBody>
      </p:sp>
      <p:sp>
        <p:nvSpPr>
          <p:cNvPr id="3" name="Ondertitel 2"/>
          <p:cNvSpPr>
            <a:spLocks noGrp="1"/>
          </p:cNvSpPr>
          <p:nvPr>
            <p:ph type="subTitle" idx="1"/>
          </p:nvPr>
        </p:nvSpPr>
        <p:spPr>
          <a:xfrm>
            <a:off x="1187624" y="2132856"/>
            <a:ext cx="6400800" cy="1752600"/>
          </a:xfrm>
        </p:spPr>
        <p:txBody>
          <a:bodyPr/>
          <a:lstStyle/>
          <a:p>
            <a:r>
              <a:rPr lang="en-GB" dirty="0" smtClean="0"/>
              <a:t>What happens when children’s home languages are used in education?</a:t>
            </a:r>
            <a:br>
              <a:rPr lang="en-GB" dirty="0" smtClean="0"/>
            </a:br>
            <a:endParaRPr lang="en-GB" dirty="0"/>
          </a:p>
        </p:txBody>
      </p:sp>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343329"/>
            <a:ext cx="1252728" cy="1301496"/>
          </a:xfrm>
          <a:prstGeom prst="rect">
            <a:avLst/>
          </a:prstGeom>
        </p:spPr>
      </p:pic>
      <p:sp>
        <p:nvSpPr>
          <p:cNvPr id="5" name="Titel 1"/>
          <p:cNvSpPr txBox="1">
            <a:spLocks/>
          </p:cNvSpPr>
          <p:nvPr/>
        </p:nvSpPr>
        <p:spPr>
          <a:xfrm>
            <a:off x="323528" y="4524052"/>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dirty="0" smtClean="0"/>
              <a:t>Agatha van Ginkel, SIL International</a:t>
            </a:r>
            <a:endParaRPr lang="en-GB" sz="2800" dirty="0"/>
          </a:p>
        </p:txBody>
      </p:sp>
    </p:spTree>
    <p:extLst>
      <p:ext uri="{BB962C8B-B14F-4D97-AF65-F5344CB8AC3E}">
        <p14:creationId xmlns:p14="http://schemas.microsoft.com/office/powerpoint/2010/main" val="11340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smtClean="0"/>
              <a:t>Research Results</a:t>
            </a:r>
            <a:endParaRPr lang="en-GB" dirty="0"/>
          </a:p>
        </p:txBody>
      </p:sp>
      <p:sp>
        <p:nvSpPr>
          <p:cNvPr id="5" name="Tijdelijke aanduiding voor tekst 4"/>
          <p:cNvSpPr>
            <a:spLocks noGrp="1"/>
          </p:cNvSpPr>
          <p:nvPr>
            <p:ph type="body" idx="1"/>
          </p:nvPr>
        </p:nvSpPr>
        <p:spPr/>
        <p:txBody>
          <a:bodyPr/>
          <a:lstStyle/>
          <a:p>
            <a:endParaRPr lang="en-GB"/>
          </a:p>
        </p:txBody>
      </p:sp>
    </p:spTree>
    <p:extLst>
      <p:ext uri="{BB962C8B-B14F-4D97-AF65-F5344CB8AC3E}">
        <p14:creationId xmlns:p14="http://schemas.microsoft.com/office/powerpoint/2010/main" val="93463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1337" y="336886"/>
            <a:ext cx="7886750" cy="474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091968" y="5206368"/>
            <a:ext cx="7472855" cy="80486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Data from </a:t>
            </a:r>
            <a:r>
              <a:rPr lang="en-US" b="1" dirty="0" smtClean="0"/>
              <a:t>Kenya </a:t>
            </a:r>
            <a:r>
              <a:rPr lang="en-US" b="1" dirty="0"/>
              <a:t>Early Grade Reading </a:t>
            </a:r>
            <a:r>
              <a:rPr lang="en-US" b="1" dirty="0" smtClean="0"/>
              <a:t>Assessment </a:t>
            </a:r>
            <a:r>
              <a:rPr lang="en-GB" b="1" dirty="0" smtClean="0"/>
              <a:t>Findings Report (Piper 2010)</a:t>
            </a:r>
            <a:endParaRPr lang="en-GB" dirty="0"/>
          </a:p>
        </p:txBody>
      </p:sp>
    </p:spTree>
    <p:extLst>
      <p:ext uri="{BB962C8B-B14F-4D97-AF65-F5344CB8AC3E}">
        <p14:creationId xmlns:p14="http://schemas.microsoft.com/office/powerpoint/2010/main" val="4087245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6330"/>
          </a:xfrm>
        </p:spPr>
        <p:txBody>
          <a:bodyPr/>
          <a:lstStyle/>
          <a:p>
            <a:r>
              <a:rPr lang="en-GB" dirty="0" smtClean="0"/>
              <a:t>L1 </a:t>
            </a:r>
            <a:r>
              <a:rPr lang="en-GB" dirty="0" err="1" smtClean="0"/>
              <a:t>vs</a:t>
            </a:r>
            <a:r>
              <a:rPr lang="en-GB" dirty="0" smtClean="0"/>
              <a:t> L2 instruction</a:t>
            </a:r>
            <a:endParaRPr lang="en-GB"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7292" y="1130968"/>
            <a:ext cx="7240750" cy="3999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half" idx="4294967295"/>
          </p:nvPr>
        </p:nvSpPr>
        <p:spPr>
          <a:xfrm>
            <a:off x="1670050" y="5272088"/>
            <a:ext cx="7473950" cy="804862"/>
          </a:xfrm>
        </p:spPr>
        <p:txBody>
          <a:bodyPr>
            <a:normAutofit fontScale="85000" lnSpcReduction="20000"/>
          </a:bodyPr>
          <a:lstStyle/>
          <a:p>
            <a:pPr marL="0" indent="0">
              <a:buNone/>
            </a:pPr>
            <a:r>
              <a:rPr lang="en-GB" dirty="0" smtClean="0"/>
              <a:t>Cameroon, </a:t>
            </a:r>
            <a:r>
              <a:rPr lang="en-GB" dirty="0" err="1" smtClean="0"/>
              <a:t>Kom</a:t>
            </a:r>
            <a:r>
              <a:rPr lang="en-GB" dirty="0" smtClean="0"/>
              <a:t> L1 based bilingual programme (Walter and </a:t>
            </a:r>
            <a:r>
              <a:rPr lang="en-GB" dirty="0" err="1" smtClean="0"/>
              <a:t>Tremmel</a:t>
            </a:r>
            <a:r>
              <a:rPr lang="en-GB" dirty="0" smtClean="0"/>
              <a:t> 2010)</a:t>
            </a:r>
            <a:endParaRPr lang="en-GB" dirty="0"/>
          </a:p>
        </p:txBody>
      </p:sp>
    </p:spTree>
    <p:extLst>
      <p:ext uri="{BB962C8B-B14F-4D97-AF65-F5344CB8AC3E}">
        <p14:creationId xmlns:p14="http://schemas.microsoft.com/office/powerpoint/2010/main" val="430916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Equal comprehension scores in Africa and Europe? </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5329" y="1713053"/>
            <a:ext cx="4944419" cy="2710723"/>
          </a:xfrm>
          <a:prstGeom prst="rect">
            <a:avLst/>
          </a:prstGeom>
        </p:spPr>
      </p:pic>
      <p:sp>
        <p:nvSpPr>
          <p:cNvPr id="6" name="Title 1"/>
          <p:cNvSpPr txBox="1">
            <a:spLocks/>
          </p:cNvSpPr>
          <p:nvPr/>
        </p:nvSpPr>
        <p:spPr>
          <a:xfrm>
            <a:off x="609600" y="49749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Netherlands, reading in L1</a:t>
            </a:r>
            <a:endParaRPr lang="en-GB" dirty="0"/>
          </a:p>
        </p:txBody>
      </p:sp>
    </p:spTree>
    <p:extLst>
      <p:ext uri="{BB962C8B-B14F-4D97-AF65-F5344CB8AC3E}">
        <p14:creationId xmlns:p14="http://schemas.microsoft.com/office/powerpoint/2010/main" val="1607475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3451" y="4995990"/>
            <a:ext cx="8229600" cy="1143000"/>
          </a:xfrm>
        </p:spPr>
        <p:txBody>
          <a:bodyPr/>
          <a:lstStyle/>
          <a:p>
            <a:r>
              <a:rPr lang="en-GB" dirty="0" smtClean="0"/>
              <a:t>Sabaot (Kenya) reading in L1</a:t>
            </a:r>
            <a:endParaRPr lang="en-GB" dirty="0"/>
          </a:p>
        </p:txBody>
      </p:sp>
      <p:sp>
        <p:nvSpPr>
          <p:cNvPr id="3" name="Content Placeholder 2"/>
          <p:cNvSpPr>
            <a:spLocks noGrp="1"/>
          </p:cNvSpPr>
          <p:nvPr>
            <p:ph idx="1"/>
          </p:nvPr>
        </p:nvSpPr>
        <p:spPr/>
        <p:txBody>
          <a:bodyPr/>
          <a:lstStyle/>
          <a:p>
            <a:pPr marL="0" indent="0">
              <a:buNone/>
            </a:pPr>
            <a:endParaRPr lang="en-GB" dirty="0"/>
          </a:p>
          <a:p>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7584" r="26660"/>
          <a:stretch/>
        </p:blipFill>
        <p:spPr>
          <a:xfrm>
            <a:off x="5871408" y="1130923"/>
            <a:ext cx="2622883" cy="352818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451" y="1130923"/>
            <a:ext cx="4704244" cy="3528183"/>
          </a:xfrm>
          <a:prstGeom prst="rect">
            <a:avLst/>
          </a:prstGeom>
        </p:spPr>
      </p:pic>
    </p:spTree>
    <p:extLst>
      <p:ext uri="{BB962C8B-B14F-4D97-AF65-F5344CB8AC3E}">
        <p14:creationId xmlns:p14="http://schemas.microsoft.com/office/powerpoint/2010/main" val="2268523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5855" y="178385"/>
            <a:ext cx="8229600" cy="952583"/>
          </a:xfrm>
        </p:spPr>
        <p:txBody>
          <a:bodyPr/>
          <a:lstStyle/>
          <a:p>
            <a:r>
              <a:rPr lang="en-GB" dirty="0" smtClean="0"/>
              <a:t>Comprehension scores</a:t>
            </a:r>
            <a:endParaRPr lang="en-GB"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2600" y="1058780"/>
            <a:ext cx="6213507" cy="392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332600" y="5153714"/>
            <a:ext cx="7472855" cy="8048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dirty="0" smtClean="0"/>
              <a:t>Netherlands and Sabaot in Kenya, (Van Ginkel and Graham, in preparation 2012)</a:t>
            </a:r>
            <a:endParaRPr lang="en-GB" sz="2400" dirty="0"/>
          </a:p>
        </p:txBody>
      </p:sp>
    </p:spTree>
    <p:extLst>
      <p:ext uri="{BB962C8B-B14F-4D97-AF65-F5344CB8AC3E}">
        <p14:creationId xmlns:p14="http://schemas.microsoft.com/office/powerpoint/2010/main" val="221304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Do children learn English well when the L1 is used a MOI?</a:t>
            </a:r>
            <a:endParaRPr lang="en-GB"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390631"/>
            <a:ext cx="6456809" cy="388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2"/>
          <p:cNvSpPr txBox="1">
            <a:spLocks/>
          </p:cNvSpPr>
          <p:nvPr/>
        </p:nvSpPr>
        <p:spPr>
          <a:xfrm>
            <a:off x="1670050" y="5271586"/>
            <a:ext cx="7473950" cy="80486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mtClean="0"/>
              <a:t>Cameroon, Kom L1 based bilingual programme (Walter and Tremmel 2010)</a:t>
            </a:r>
            <a:endParaRPr lang="en-GB" dirty="0"/>
          </a:p>
        </p:txBody>
      </p:sp>
    </p:spTree>
    <p:extLst>
      <p:ext uri="{BB962C8B-B14F-4D97-AF65-F5344CB8AC3E}">
        <p14:creationId xmlns:p14="http://schemas.microsoft.com/office/powerpoint/2010/main" val="4176588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What are the issues?</a:t>
            </a:r>
            <a:endParaRPr lang="en-GB" dirty="0"/>
          </a:p>
        </p:txBody>
      </p:sp>
      <p:sp>
        <p:nvSpPr>
          <p:cNvPr id="7" name="Tijdelijke aanduiding voor tekst 6"/>
          <p:cNvSpPr>
            <a:spLocks noGrp="1"/>
          </p:cNvSpPr>
          <p:nvPr>
            <p:ph type="body" idx="1"/>
          </p:nvPr>
        </p:nvSpPr>
        <p:spPr/>
        <p:txBody>
          <a:bodyPr/>
          <a:lstStyle/>
          <a:p>
            <a:endParaRPr lang="en-GB"/>
          </a:p>
        </p:txBody>
      </p:sp>
    </p:spTree>
    <p:extLst>
      <p:ext uri="{BB962C8B-B14F-4D97-AF65-F5344CB8AC3E}">
        <p14:creationId xmlns:p14="http://schemas.microsoft.com/office/powerpoint/2010/main" val="429319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endParaRPr lang="en-GB" dirty="0"/>
          </a:p>
        </p:txBody>
      </p:sp>
      <p:sp>
        <p:nvSpPr>
          <p:cNvPr id="5" name="Tijdelijke aanduiding voor inhoud 4"/>
          <p:cNvSpPr>
            <a:spLocks noGrp="1"/>
          </p:cNvSpPr>
          <p:nvPr>
            <p:ph idx="1"/>
          </p:nvPr>
        </p:nvSpPr>
        <p:spPr/>
        <p:txBody>
          <a:bodyPr>
            <a:normAutofit lnSpcReduction="10000"/>
          </a:bodyPr>
          <a:lstStyle/>
          <a:p>
            <a:r>
              <a:rPr lang="en-GB" dirty="0" smtClean="0"/>
              <a:t>Teacher training</a:t>
            </a:r>
          </a:p>
          <a:p>
            <a:r>
              <a:rPr lang="en-GB" dirty="0" smtClean="0"/>
              <a:t>Teacher placement</a:t>
            </a:r>
          </a:p>
          <a:p>
            <a:r>
              <a:rPr lang="en-GB" dirty="0" smtClean="0"/>
              <a:t>Attitude of stakeholders</a:t>
            </a:r>
          </a:p>
          <a:p>
            <a:r>
              <a:rPr lang="en-GB" dirty="0" smtClean="0"/>
              <a:t>Materials development</a:t>
            </a:r>
          </a:p>
          <a:p>
            <a:r>
              <a:rPr lang="en-GB" dirty="0" smtClean="0"/>
              <a:t>Materials distribution</a:t>
            </a:r>
          </a:p>
          <a:p>
            <a:r>
              <a:rPr lang="en-GB" dirty="0" smtClean="0"/>
              <a:t>Expanding vocabulary of a language to non-cultural domains (snow, pigs, rectangle)</a:t>
            </a:r>
          </a:p>
          <a:p>
            <a:r>
              <a:rPr lang="en-GB" dirty="0" smtClean="0"/>
              <a:t>Testing</a:t>
            </a:r>
            <a:endParaRPr lang="en-GB" dirty="0"/>
          </a:p>
        </p:txBody>
      </p:sp>
    </p:spTree>
    <p:extLst>
      <p:ext uri="{BB962C8B-B14F-4D97-AF65-F5344CB8AC3E}">
        <p14:creationId xmlns:p14="http://schemas.microsoft.com/office/powerpoint/2010/main" val="2737677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After two years of Primary School</a:t>
            </a:r>
            <a:endParaRPr lang="en-GB" b="1" dirty="0"/>
          </a:p>
        </p:txBody>
      </p:sp>
      <p:sp>
        <p:nvSpPr>
          <p:cNvPr id="3" name="Content Placeholder 2"/>
          <p:cNvSpPr>
            <a:spLocks noGrp="1"/>
          </p:cNvSpPr>
          <p:nvPr>
            <p:ph idx="1"/>
          </p:nvPr>
        </p:nvSpPr>
        <p:spPr/>
        <p:txBody>
          <a:bodyPr/>
          <a:lstStyle/>
          <a:p>
            <a:pPr marL="0" indent="0">
              <a:buNone/>
            </a:pPr>
            <a:r>
              <a:rPr lang="en-GB" dirty="0" smtClean="0"/>
              <a:t>Children can have learnt:</a:t>
            </a:r>
          </a:p>
          <a:p>
            <a:r>
              <a:rPr lang="en-GB" dirty="0" smtClean="0"/>
              <a:t> the basic skills of reading.</a:t>
            </a:r>
          </a:p>
          <a:p>
            <a:r>
              <a:rPr lang="en-GB" dirty="0"/>
              <a:t>t</a:t>
            </a:r>
            <a:r>
              <a:rPr lang="en-GB" dirty="0" smtClean="0"/>
              <a:t>o read at a fluent pace and comprehend what they are reading. </a:t>
            </a:r>
          </a:p>
          <a:p>
            <a:pPr marL="0" indent="0">
              <a:buNone/>
            </a:pPr>
            <a:endParaRPr lang="en-GB" dirty="0" smtClean="0"/>
          </a:p>
          <a:p>
            <a:pPr marL="0" indent="0">
              <a:buNone/>
            </a:pPr>
            <a:r>
              <a:rPr lang="en-GB" dirty="0" smtClean="0"/>
              <a:t>The pace (in words per minute) is different for different languages. </a:t>
            </a:r>
            <a:r>
              <a:rPr lang="en-GB" i="1" dirty="0" smtClean="0"/>
              <a:t>(Important to remember).</a:t>
            </a:r>
          </a:p>
        </p:txBody>
      </p:sp>
    </p:spTree>
    <p:extLst>
      <p:ext uri="{BB962C8B-B14F-4D97-AF65-F5344CB8AC3E}">
        <p14:creationId xmlns:p14="http://schemas.microsoft.com/office/powerpoint/2010/main" val="220040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b="1" dirty="0" smtClean="0"/>
              <a:t>My link with Africa</a:t>
            </a:r>
            <a:endParaRPr lang="en-GB" b="1" dirty="0"/>
          </a:p>
        </p:txBody>
      </p:sp>
      <p:sp>
        <p:nvSpPr>
          <p:cNvPr id="3" name="Content Placeholder 2"/>
          <p:cNvSpPr>
            <a:spLocks noGrp="1"/>
          </p:cNvSpPr>
          <p:nvPr>
            <p:ph idx="1"/>
          </p:nvPr>
        </p:nvSpPr>
        <p:spPr>
          <a:xfrm>
            <a:off x="457200" y="1467853"/>
            <a:ext cx="8229600" cy="4475748"/>
          </a:xfrm>
        </p:spPr>
        <p:txBody>
          <a:bodyPr>
            <a:normAutofit/>
          </a:bodyPr>
          <a:lstStyle/>
          <a:p>
            <a:r>
              <a:rPr lang="en-GB" dirty="0" smtClean="0"/>
              <a:t>Since 1995 in Africa</a:t>
            </a:r>
          </a:p>
          <a:p>
            <a:r>
              <a:rPr lang="en-GB" dirty="0" smtClean="0"/>
              <a:t>SIL International Africa Area Office (based in Nairobi)</a:t>
            </a:r>
          </a:p>
          <a:p>
            <a:r>
              <a:rPr lang="en-GB" dirty="0" smtClean="0"/>
              <a:t>I have specialised in</a:t>
            </a:r>
          </a:p>
          <a:p>
            <a:pPr lvl="1"/>
            <a:r>
              <a:rPr lang="en-GB" dirty="0" smtClean="0"/>
              <a:t>reading in different languages in particular African language</a:t>
            </a:r>
          </a:p>
          <a:p>
            <a:pPr lvl="1"/>
            <a:r>
              <a:rPr lang="en-GB" dirty="0" smtClean="0"/>
              <a:t>transfer reading (L2-L1 and L1 – L2)</a:t>
            </a:r>
          </a:p>
          <a:p>
            <a:pPr lvl="1"/>
            <a:r>
              <a:rPr lang="en-GB" dirty="0" smtClean="0"/>
              <a:t>Multilingual Education</a:t>
            </a:r>
          </a:p>
          <a:p>
            <a:pPr lvl="1"/>
            <a:endParaRPr lang="en-GB" dirty="0"/>
          </a:p>
          <a:p>
            <a:pPr lvl="1"/>
            <a:endParaRPr lang="en-GB" dirty="0"/>
          </a:p>
        </p:txBody>
      </p:sp>
    </p:spTree>
    <p:extLst>
      <p:ext uri="{BB962C8B-B14F-4D97-AF65-F5344CB8AC3E}">
        <p14:creationId xmlns:p14="http://schemas.microsoft.com/office/powerpoint/2010/main" val="712748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normAutofit fontScale="90000"/>
          </a:bodyPr>
          <a:lstStyle/>
          <a:p>
            <a:r>
              <a:rPr lang="en-GB" b="1" dirty="0" smtClean="0"/>
              <a:t>Five important components (NRP-USA)</a:t>
            </a:r>
            <a:endParaRPr lang="en-GB" b="1" dirty="0"/>
          </a:p>
        </p:txBody>
      </p:sp>
      <p:sp>
        <p:nvSpPr>
          <p:cNvPr id="3" name="Content Placeholder 2"/>
          <p:cNvSpPr>
            <a:spLocks noGrp="1"/>
          </p:cNvSpPr>
          <p:nvPr>
            <p:ph sz="half" idx="1"/>
          </p:nvPr>
        </p:nvSpPr>
        <p:spPr>
          <a:xfrm>
            <a:off x="315310" y="1600200"/>
            <a:ext cx="5060732" cy="4525963"/>
          </a:xfrm>
        </p:spPr>
        <p:txBody>
          <a:bodyPr>
            <a:normAutofit/>
          </a:bodyPr>
          <a:lstStyle/>
          <a:p>
            <a:pPr marL="514350" indent="-514350">
              <a:buFont typeface="+mj-lt"/>
              <a:buAutoNum type="arabicPeriod"/>
            </a:pPr>
            <a:r>
              <a:rPr lang="en-GB" dirty="0" smtClean="0"/>
              <a:t>Recognise sounds in words</a:t>
            </a:r>
          </a:p>
          <a:p>
            <a:pPr marL="514350" indent="-514350">
              <a:buFont typeface="+mj-lt"/>
              <a:buAutoNum type="arabicPeriod"/>
            </a:pPr>
            <a:r>
              <a:rPr lang="en-GB" dirty="0" smtClean="0"/>
              <a:t>Connect sounds and letters</a:t>
            </a:r>
          </a:p>
          <a:p>
            <a:pPr marL="514350" indent="-514350">
              <a:buFont typeface="+mj-lt"/>
              <a:buAutoNum type="arabicPeriod"/>
            </a:pPr>
            <a:r>
              <a:rPr lang="en-GB" b="1" dirty="0" smtClean="0"/>
              <a:t>Read at a good pace</a:t>
            </a:r>
          </a:p>
          <a:p>
            <a:pPr marL="514350" indent="-514350">
              <a:buFont typeface="+mj-lt"/>
              <a:buAutoNum type="arabicPeriod"/>
            </a:pPr>
            <a:endParaRPr lang="en-GB" dirty="0" smtClean="0"/>
          </a:p>
          <a:p>
            <a:pPr marL="514350" indent="-514350">
              <a:buFont typeface="+mj-lt"/>
              <a:buAutoNum type="arabicPeriod"/>
            </a:pPr>
            <a:r>
              <a:rPr lang="en-GB" dirty="0" smtClean="0"/>
              <a:t>Understand what is read</a:t>
            </a:r>
          </a:p>
          <a:p>
            <a:pPr marL="514350" indent="-514350">
              <a:buFont typeface="+mj-lt"/>
              <a:buAutoNum type="arabicPeriod"/>
            </a:pPr>
            <a:r>
              <a:rPr lang="en-GB" dirty="0" smtClean="0"/>
              <a:t>Have sufficient vocabulary</a:t>
            </a:r>
          </a:p>
          <a:p>
            <a:endParaRPr lang="en-GB" dirty="0"/>
          </a:p>
        </p:txBody>
      </p:sp>
      <p:sp>
        <p:nvSpPr>
          <p:cNvPr id="4" name="Content Placeholder 3"/>
          <p:cNvSpPr>
            <a:spLocks noGrp="1"/>
          </p:cNvSpPr>
          <p:nvPr>
            <p:ph sz="half" idx="2"/>
          </p:nvPr>
        </p:nvSpPr>
        <p:spPr>
          <a:xfrm>
            <a:off x="5234153" y="1600200"/>
            <a:ext cx="3704896" cy="4525963"/>
          </a:xfrm>
        </p:spPr>
        <p:txBody>
          <a:bodyPr>
            <a:normAutofit/>
          </a:bodyPr>
          <a:lstStyle/>
          <a:p>
            <a:pPr marL="514350" indent="-514350">
              <a:buFont typeface="+mj-lt"/>
              <a:buAutoNum type="arabicPeriod"/>
            </a:pPr>
            <a:r>
              <a:rPr lang="en-GB" sz="2400" dirty="0" smtClean="0"/>
              <a:t>Phonological awareness</a:t>
            </a:r>
          </a:p>
          <a:p>
            <a:pPr marL="514350" indent="-514350">
              <a:buFont typeface="+mj-lt"/>
              <a:buAutoNum type="arabicPeriod"/>
            </a:pPr>
            <a:r>
              <a:rPr lang="en-GB" sz="2400" dirty="0" smtClean="0"/>
              <a:t>Alphabetic principle</a:t>
            </a:r>
          </a:p>
          <a:p>
            <a:pPr marL="514350" indent="-514350">
              <a:buFont typeface="+mj-lt"/>
              <a:buAutoNum type="arabicPeriod"/>
            </a:pPr>
            <a:r>
              <a:rPr lang="en-GB" sz="2400" dirty="0" smtClean="0"/>
              <a:t>Fluency</a:t>
            </a:r>
          </a:p>
          <a:p>
            <a:pPr marL="514350" indent="-514350">
              <a:buFont typeface="+mj-lt"/>
              <a:buAutoNum type="arabicPeriod"/>
            </a:pPr>
            <a:endParaRPr lang="en-GB" sz="2400" dirty="0" smtClean="0"/>
          </a:p>
          <a:p>
            <a:pPr marL="514350" indent="-514350">
              <a:buFont typeface="+mj-lt"/>
              <a:buAutoNum type="arabicPeriod"/>
            </a:pPr>
            <a:endParaRPr lang="en-GB" sz="2400" dirty="0" smtClean="0"/>
          </a:p>
          <a:p>
            <a:pPr marL="514350" indent="-514350">
              <a:buFont typeface="+mj-lt"/>
              <a:buAutoNum type="arabicPeriod"/>
            </a:pPr>
            <a:r>
              <a:rPr lang="en-GB" sz="2400" dirty="0" smtClean="0"/>
              <a:t>Comprehension</a:t>
            </a:r>
          </a:p>
          <a:p>
            <a:pPr marL="514350" indent="-514350">
              <a:buFont typeface="+mj-lt"/>
              <a:buAutoNum type="arabicPeriod"/>
            </a:pPr>
            <a:r>
              <a:rPr lang="en-GB" sz="2400" dirty="0" smtClean="0"/>
              <a:t>Vocabulary</a:t>
            </a:r>
            <a:endParaRPr lang="en-GB" sz="2400" dirty="0"/>
          </a:p>
        </p:txBody>
      </p:sp>
    </p:spTree>
    <p:extLst>
      <p:ext uri="{BB962C8B-B14F-4D97-AF65-F5344CB8AC3E}">
        <p14:creationId xmlns:p14="http://schemas.microsoft.com/office/powerpoint/2010/main" val="3853978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Reading fluency - WPM</a:t>
            </a:r>
            <a:endParaRPr lang="en-GB" b="1" dirty="0"/>
          </a:p>
        </p:txBody>
      </p:sp>
      <p:sp>
        <p:nvSpPr>
          <p:cNvPr id="3" name="Text Placeholder 2"/>
          <p:cNvSpPr>
            <a:spLocks noGrp="1"/>
          </p:cNvSpPr>
          <p:nvPr>
            <p:ph type="body" idx="1"/>
          </p:nvPr>
        </p:nvSpPr>
        <p:spPr>
          <a:xfrm>
            <a:off x="509669" y="1852863"/>
            <a:ext cx="8229600" cy="4162925"/>
          </a:xfrm>
        </p:spPr>
        <p:txBody>
          <a:bodyPr>
            <a:normAutofit/>
          </a:bodyPr>
          <a:lstStyle/>
          <a:p>
            <a:r>
              <a:rPr lang="en-GB" sz="3200" dirty="0" smtClean="0"/>
              <a:t>Each language its own criteria</a:t>
            </a:r>
          </a:p>
          <a:p>
            <a:endParaRPr lang="en-GB" sz="3200" dirty="0"/>
          </a:p>
          <a:p>
            <a:pPr algn="ctr"/>
            <a:r>
              <a:rPr lang="en-GB" sz="3200" i="1" dirty="0"/>
              <a:t>He is searching for his pen.</a:t>
            </a:r>
          </a:p>
          <a:p>
            <a:pPr algn="ctr"/>
            <a:endParaRPr lang="en-GB" sz="3200" i="1" dirty="0"/>
          </a:p>
          <a:p>
            <a:pPr algn="ctr"/>
            <a:r>
              <a:rPr lang="en-GB" sz="3200" i="1" dirty="0" err="1"/>
              <a:t>Keecheeng’oote</a:t>
            </a:r>
            <a:r>
              <a:rPr lang="en-GB" sz="3200" i="1" dirty="0"/>
              <a:t> </a:t>
            </a:r>
            <a:r>
              <a:rPr lang="en-GB" sz="3200" i="1" dirty="0" err="1"/>
              <a:t>kalamuunyii</a:t>
            </a:r>
            <a:r>
              <a:rPr lang="en-GB" sz="3200" i="1" dirty="0" smtClean="0"/>
              <a:t>.</a:t>
            </a:r>
            <a:endParaRPr lang="en-GB" sz="3200" i="1" dirty="0"/>
          </a:p>
          <a:p>
            <a:pPr algn="ctr"/>
            <a:endParaRPr lang="en-GB" sz="3200" dirty="0"/>
          </a:p>
        </p:txBody>
      </p:sp>
    </p:spTree>
    <p:extLst>
      <p:ext uri="{BB962C8B-B14F-4D97-AF65-F5344CB8AC3E}">
        <p14:creationId xmlns:p14="http://schemas.microsoft.com/office/powerpoint/2010/main" val="36414345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a:xfrm>
            <a:off x="122830" y="274638"/>
            <a:ext cx="8563970" cy="1143000"/>
          </a:xfrm>
        </p:spPr>
        <p:txBody>
          <a:bodyPr>
            <a:normAutofit fontScale="90000"/>
          </a:bodyPr>
          <a:lstStyle/>
          <a:p>
            <a:pPr algn="ctr"/>
            <a:r>
              <a:rPr lang="en-US" b="1" dirty="0" smtClean="0"/>
              <a:t>Reading Comprehension linked to wpm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3248315"/>
              </p:ext>
            </p:extLst>
          </p:nvPr>
        </p:nvGraphicFramePr>
        <p:xfrm>
          <a:off x="491320" y="1450074"/>
          <a:ext cx="8550323" cy="5029200"/>
        </p:xfrm>
        <a:graphic>
          <a:graphicData uri="http://schemas.openxmlformats.org/drawingml/2006/table">
            <a:tbl>
              <a:tblPr firstRow="1" bandRow="1">
                <a:tableStyleId>{5C22544A-7EE6-4342-B048-85BDC9FD1C3A}</a:tableStyleId>
              </a:tblPr>
              <a:tblGrid>
                <a:gridCol w="2688608"/>
                <a:gridCol w="3343702"/>
                <a:gridCol w="2518013"/>
              </a:tblGrid>
              <a:tr h="370840">
                <a:tc>
                  <a:txBody>
                    <a:bodyPr/>
                    <a:lstStyle/>
                    <a:p>
                      <a:pPr algn="ctr"/>
                      <a:r>
                        <a:rPr lang="en-GB" sz="3600" dirty="0" smtClean="0"/>
                        <a:t>Language</a:t>
                      </a:r>
                      <a:r>
                        <a:rPr lang="en-GB" sz="3600" baseline="0" dirty="0" smtClean="0"/>
                        <a:t> </a:t>
                      </a:r>
                      <a:endParaRPr lang="en-GB" sz="3600" dirty="0"/>
                    </a:p>
                  </a:txBody>
                  <a:tcPr/>
                </a:tc>
                <a:tc>
                  <a:txBody>
                    <a:bodyPr/>
                    <a:lstStyle/>
                    <a:p>
                      <a:pPr algn="ctr"/>
                      <a:r>
                        <a:rPr lang="en-GB" sz="3600" dirty="0" smtClean="0"/>
                        <a:t>Comprehension</a:t>
                      </a:r>
                      <a:endParaRPr lang="en-GB" sz="3600" dirty="0"/>
                    </a:p>
                  </a:txBody>
                  <a:tcPr/>
                </a:tc>
                <a:tc>
                  <a:txBody>
                    <a:bodyPr/>
                    <a:lstStyle/>
                    <a:p>
                      <a:pPr algn="ctr"/>
                      <a:r>
                        <a:rPr lang="en-GB" sz="3600" dirty="0" smtClean="0"/>
                        <a:t>Word per minute</a:t>
                      </a:r>
                      <a:endParaRPr lang="en-GB" sz="3600" dirty="0"/>
                    </a:p>
                  </a:txBody>
                  <a:tcPr/>
                </a:tc>
              </a:tr>
              <a:tr h="370840">
                <a:tc>
                  <a:txBody>
                    <a:bodyPr/>
                    <a:lstStyle/>
                    <a:p>
                      <a:pPr algn="ctr"/>
                      <a:r>
                        <a:rPr lang="en-GB" sz="3600" dirty="0" err="1" smtClean="0"/>
                        <a:t>Gikuyu</a:t>
                      </a:r>
                      <a:endParaRPr lang="en-GB" sz="3600" dirty="0"/>
                    </a:p>
                  </a:txBody>
                  <a:tcPr/>
                </a:tc>
                <a:tc>
                  <a:txBody>
                    <a:bodyPr/>
                    <a:lstStyle/>
                    <a:p>
                      <a:pPr algn="ctr"/>
                      <a:r>
                        <a:rPr lang="en-GB" sz="3600" dirty="0" smtClean="0"/>
                        <a:t>80%</a:t>
                      </a:r>
                      <a:endParaRPr lang="en-GB" sz="3600" dirty="0"/>
                    </a:p>
                  </a:txBody>
                  <a:tcPr/>
                </a:tc>
                <a:tc>
                  <a:txBody>
                    <a:bodyPr/>
                    <a:lstStyle/>
                    <a:p>
                      <a:pPr algn="ctr"/>
                      <a:r>
                        <a:rPr lang="en-GB" sz="3600" dirty="0" smtClean="0"/>
                        <a:t>40</a:t>
                      </a:r>
                      <a:endParaRPr lang="en-GB" sz="3600" dirty="0"/>
                    </a:p>
                  </a:txBody>
                  <a:tcPr/>
                </a:tc>
              </a:tr>
              <a:tr h="370840">
                <a:tc>
                  <a:txBody>
                    <a:bodyPr/>
                    <a:lstStyle/>
                    <a:p>
                      <a:pPr algn="ctr"/>
                      <a:r>
                        <a:rPr lang="en-GB" sz="3600" dirty="0" err="1" smtClean="0"/>
                        <a:t>Dholuo</a:t>
                      </a:r>
                      <a:endParaRPr lang="en-GB" sz="3600" dirty="0"/>
                    </a:p>
                  </a:txBody>
                  <a:tcPr/>
                </a:tc>
                <a:tc>
                  <a:txBody>
                    <a:bodyPr/>
                    <a:lstStyle/>
                    <a:p>
                      <a:pPr algn="ctr"/>
                      <a:r>
                        <a:rPr lang="en-GB" sz="3600" dirty="0" smtClean="0"/>
                        <a:t>80%</a:t>
                      </a:r>
                      <a:endParaRPr lang="en-GB" sz="3600" dirty="0"/>
                    </a:p>
                  </a:txBody>
                  <a:tcPr/>
                </a:tc>
                <a:tc>
                  <a:txBody>
                    <a:bodyPr/>
                    <a:lstStyle/>
                    <a:p>
                      <a:pPr algn="ctr"/>
                      <a:r>
                        <a:rPr lang="en-GB" sz="3600" dirty="0" smtClean="0"/>
                        <a:t>55</a:t>
                      </a:r>
                      <a:endParaRPr lang="en-GB" sz="3600" dirty="0"/>
                    </a:p>
                  </a:txBody>
                  <a:tcPr/>
                </a:tc>
              </a:tr>
              <a:tr h="370840">
                <a:tc>
                  <a:txBody>
                    <a:bodyPr/>
                    <a:lstStyle/>
                    <a:p>
                      <a:pPr algn="ctr"/>
                      <a:r>
                        <a:rPr lang="en-GB" sz="3600" dirty="0" smtClean="0"/>
                        <a:t>Kiswahili</a:t>
                      </a:r>
                      <a:endParaRPr lang="en-GB" sz="3600" dirty="0"/>
                    </a:p>
                  </a:txBody>
                  <a:tcPr/>
                </a:tc>
                <a:tc>
                  <a:txBody>
                    <a:bodyPr/>
                    <a:lstStyle/>
                    <a:p>
                      <a:pPr algn="ctr"/>
                      <a:r>
                        <a:rPr lang="en-GB" sz="3600" dirty="0" smtClean="0"/>
                        <a:t>80%</a:t>
                      </a:r>
                      <a:endParaRPr lang="en-GB" sz="3600" dirty="0"/>
                    </a:p>
                  </a:txBody>
                  <a:tcPr/>
                </a:tc>
                <a:tc>
                  <a:txBody>
                    <a:bodyPr/>
                    <a:lstStyle/>
                    <a:p>
                      <a:pPr algn="ctr"/>
                      <a:r>
                        <a:rPr lang="en-GB" sz="3600" dirty="0" smtClean="0"/>
                        <a:t>60</a:t>
                      </a:r>
                      <a:endParaRPr lang="en-GB" sz="3600" dirty="0"/>
                    </a:p>
                  </a:txBody>
                  <a:tcPr/>
                </a:tc>
              </a:tr>
              <a:tr h="370840">
                <a:tc>
                  <a:txBody>
                    <a:bodyPr/>
                    <a:lstStyle/>
                    <a:p>
                      <a:pPr algn="ctr"/>
                      <a:r>
                        <a:rPr lang="en-GB" sz="3600" dirty="0" smtClean="0"/>
                        <a:t>Amharic</a:t>
                      </a:r>
                      <a:endParaRPr lang="en-GB" sz="3600" dirty="0"/>
                    </a:p>
                  </a:txBody>
                  <a:tcPr/>
                </a:tc>
                <a:tc>
                  <a:txBody>
                    <a:bodyPr/>
                    <a:lstStyle/>
                    <a:p>
                      <a:pPr algn="ctr"/>
                      <a:r>
                        <a:rPr lang="en-GB" sz="3600" dirty="0" smtClean="0"/>
                        <a:t>80%</a:t>
                      </a:r>
                      <a:endParaRPr lang="en-GB" sz="3600" dirty="0"/>
                    </a:p>
                  </a:txBody>
                  <a:tcPr/>
                </a:tc>
                <a:tc>
                  <a:txBody>
                    <a:bodyPr/>
                    <a:lstStyle/>
                    <a:p>
                      <a:pPr algn="ctr"/>
                      <a:r>
                        <a:rPr lang="en-GB" sz="3600" dirty="0" smtClean="0"/>
                        <a:t>54</a:t>
                      </a:r>
                      <a:endParaRPr lang="en-GB" sz="3600" dirty="0"/>
                    </a:p>
                  </a:txBody>
                  <a:tcPr/>
                </a:tc>
              </a:tr>
              <a:tr h="370840">
                <a:tc>
                  <a:txBody>
                    <a:bodyPr/>
                    <a:lstStyle/>
                    <a:p>
                      <a:pPr algn="ctr"/>
                      <a:r>
                        <a:rPr lang="en-GB" sz="3600" dirty="0" smtClean="0"/>
                        <a:t>Somali</a:t>
                      </a:r>
                      <a:endParaRPr lang="en-GB" sz="3600" dirty="0"/>
                    </a:p>
                  </a:txBody>
                  <a:tcPr/>
                </a:tc>
                <a:tc>
                  <a:txBody>
                    <a:bodyPr/>
                    <a:lstStyle/>
                    <a:p>
                      <a:pPr algn="ctr"/>
                      <a:r>
                        <a:rPr lang="en-GB" sz="3600" dirty="0" smtClean="0"/>
                        <a:t>80%</a:t>
                      </a:r>
                      <a:endParaRPr lang="en-GB" sz="3600" dirty="0"/>
                    </a:p>
                  </a:txBody>
                  <a:tcPr/>
                </a:tc>
                <a:tc>
                  <a:txBody>
                    <a:bodyPr/>
                    <a:lstStyle/>
                    <a:p>
                      <a:pPr algn="ctr"/>
                      <a:r>
                        <a:rPr lang="en-GB" sz="3600" dirty="0" smtClean="0"/>
                        <a:t>56</a:t>
                      </a:r>
                      <a:endParaRPr lang="en-GB" sz="3600" dirty="0"/>
                    </a:p>
                  </a:txBody>
                  <a:tcPr/>
                </a:tc>
              </a:tr>
              <a:tr h="370840">
                <a:tc>
                  <a:txBody>
                    <a:bodyPr/>
                    <a:lstStyle/>
                    <a:p>
                      <a:pPr algn="ctr"/>
                      <a:r>
                        <a:rPr lang="en-GB" sz="3600" dirty="0" smtClean="0"/>
                        <a:t>English</a:t>
                      </a:r>
                      <a:endParaRPr lang="en-GB" sz="3600" dirty="0"/>
                    </a:p>
                  </a:txBody>
                  <a:tcPr/>
                </a:tc>
                <a:tc>
                  <a:txBody>
                    <a:bodyPr/>
                    <a:lstStyle/>
                    <a:p>
                      <a:pPr algn="ctr"/>
                      <a:r>
                        <a:rPr lang="en-GB" sz="3600" dirty="0" smtClean="0"/>
                        <a:t>80%</a:t>
                      </a:r>
                      <a:endParaRPr lang="en-GB" sz="3600" dirty="0"/>
                    </a:p>
                  </a:txBody>
                  <a:tcPr/>
                </a:tc>
                <a:tc>
                  <a:txBody>
                    <a:bodyPr/>
                    <a:lstStyle/>
                    <a:p>
                      <a:pPr algn="ctr"/>
                      <a:r>
                        <a:rPr lang="en-GB" sz="3600" dirty="0" smtClean="0"/>
                        <a:t>92</a:t>
                      </a:r>
                      <a:endParaRPr lang="en-GB" sz="3600" dirty="0"/>
                    </a:p>
                  </a:txBody>
                  <a:tcPr/>
                </a:tc>
              </a:tr>
            </a:tbl>
          </a:graphicData>
        </a:graphic>
      </p:graphicFrame>
    </p:spTree>
    <p:extLst>
      <p:ext uri="{BB962C8B-B14F-4D97-AF65-F5344CB8AC3E}">
        <p14:creationId xmlns:p14="http://schemas.microsoft.com/office/powerpoint/2010/main" val="745489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Languages of Wider World</a:t>
            </a:r>
            <a:endParaRPr lang="en-GB" dirty="0"/>
          </a:p>
        </p:txBody>
      </p:sp>
      <p:sp>
        <p:nvSpPr>
          <p:cNvPr id="3" name="Tijdelijke aanduiding voor inhoud 2"/>
          <p:cNvSpPr>
            <a:spLocks noGrp="1"/>
          </p:cNvSpPr>
          <p:nvPr>
            <p:ph idx="1"/>
          </p:nvPr>
        </p:nvSpPr>
        <p:spPr/>
        <p:txBody>
          <a:bodyPr/>
          <a:lstStyle/>
          <a:p>
            <a:r>
              <a:rPr lang="en-GB" dirty="0" smtClean="0"/>
              <a:t>Important in native and non-native settings</a:t>
            </a:r>
          </a:p>
          <a:p>
            <a:r>
              <a:rPr lang="en-GB" dirty="0" smtClean="0"/>
              <a:t>Large educational benefits using African Languages in Education.</a:t>
            </a:r>
          </a:p>
          <a:p>
            <a:r>
              <a:rPr lang="en-GB" dirty="0" smtClean="0"/>
              <a:t>Ideological reasons: identity, culture, morals and values.</a:t>
            </a:r>
          </a:p>
          <a:p>
            <a:r>
              <a:rPr lang="en-GB" dirty="0" smtClean="0"/>
              <a:t>Planning and political will</a:t>
            </a:r>
          </a:p>
          <a:p>
            <a:r>
              <a:rPr lang="en-GB" dirty="0" smtClean="0"/>
              <a:t>Good Research</a:t>
            </a:r>
          </a:p>
          <a:p>
            <a:endParaRPr lang="en-GB" dirty="0" smtClean="0"/>
          </a:p>
          <a:p>
            <a:endParaRPr lang="en-GB" dirty="0"/>
          </a:p>
        </p:txBody>
      </p:sp>
    </p:spTree>
    <p:extLst>
      <p:ext uri="{BB962C8B-B14F-4D97-AF65-F5344CB8AC3E}">
        <p14:creationId xmlns:p14="http://schemas.microsoft.com/office/powerpoint/2010/main" val="253639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smtClean="0"/>
              <a:t>Asante </a:t>
            </a:r>
            <a:r>
              <a:rPr lang="en-GB" dirty="0" err="1" smtClean="0"/>
              <a:t>sana</a:t>
            </a:r>
            <a:endParaRPr lang="en-GB" dirty="0"/>
          </a:p>
        </p:txBody>
      </p:sp>
      <p:sp>
        <p:nvSpPr>
          <p:cNvPr id="5" name="Tijdelijke aanduiding voor tekst 4"/>
          <p:cNvSpPr>
            <a:spLocks noGrp="1"/>
          </p:cNvSpPr>
          <p:nvPr>
            <p:ph type="body" idx="1"/>
          </p:nvPr>
        </p:nvSpPr>
        <p:spPr/>
        <p:txBody>
          <a:bodyPr/>
          <a:lstStyle/>
          <a:p>
            <a:endParaRPr lang="en-GB"/>
          </a:p>
        </p:txBody>
      </p:sp>
    </p:spTree>
    <p:extLst>
      <p:ext uri="{BB962C8B-B14F-4D97-AF65-F5344CB8AC3E}">
        <p14:creationId xmlns:p14="http://schemas.microsoft.com/office/powerpoint/2010/main" val="1151042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Terminology  L1</a:t>
            </a:r>
            <a:endParaRPr lang="en-GB" dirty="0"/>
          </a:p>
        </p:txBody>
      </p:sp>
      <p:sp>
        <p:nvSpPr>
          <p:cNvPr id="5" name="Content Placeholder 4"/>
          <p:cNvSpPr>
            <a:spLocks noGrp="1"/>
          </p:cNvSpPr>
          <p:nvPr>
            <p:ph idx="1"/>
          </p:nvPr>
        </p:nvSpPr>
        <p:spPr/>
        <p:txBody>
          <a:bodyPr>
            <a:normAutofit fontScale="92500" lnSpcReduction="20000"/>
          </a:bodyPr>
          <a:lstStyle/>
          <a:p>
            <a:pPr marL="0" indent="0">
              <a:buNone/>
            </a:pPr>
            <a:r>
              <a:rPr lang="en-US" b="1" dirty="0"/>
              <a:t>L1 first language</a:t>
            </a:r>
            <a:r>
              <a:rPr lang="en-US" dirty="0"/>
              <a:t> </a:t>
            </a:r>
            <a:r>
              <a:rPr lang="en-US" dirty="0" smtClean="0"/>
              <a:t> </a:t>
            </a:r>
          </a:p>
          <a:p>
            <a:pPr lvl="1"/>
            <a:r>
              <a:rPr lang="en-US" dirty="0" smtClean="0"/>
              <a:t>mother tongue </a:t>
            </a:r>
          </a:p>
          <a:p>
            <a:pPr lvl="1"/>
            <a:r>
              <a:rPr lang="en-US" dirty="0" smtClean="0"/>
              <a:t>home language  </a:t>
            </a:r>
          </a:p>
          <a:p>
            <a:pPr lvl="1"/>
            <a:r>
              <a:rPr lang="en-GB" dirty="0" smtClean="0"/>
              <a:t>language </a:t>
            </a:r>
            <a:r>
              <a:rPr lang="en-GB" dirty="0"/>
              <a:t>of the </a:t>
            </a:r>
            <a:r>
              <a:rPr lang="en-GB" dirty="0" smtClean="0"/>
              <a:t>home</a:t>
            </a:r>
          </a:p>
          <a:p>
            <a:pPr lvl="1"/>
            <a:r>
              <a:rPr lang="en-GB" dirty="0" smtClean="0"/>
              <a:t>local language</a:t>
            </a:r>
          </a:p>
          <a:p>
            <a:pPr lvl="1"/>
            <a:r>
              <a:rPr lang="en-GB" dirty="0" smtClean="0"/>
              <a:t>national language</a:t>
            </a:r>
          </a:p>
          <a:p>
            <a:pPr lvl="1"/>
            <a:r>
              <a:rPr lang="en-GB" dirty="0" smtClean="0"/>
              <a:t>Indigenous language</a:t>
            </a:r>
          </a:p>
          <a:p>
            <a:pPr lvl="1"/>
            <a:endParaRPr lang="en-GB" dirty="0"/>
          </a:p>
          <a:p>
            <a:pPr marL="457200" lvl="1" indent="0">
              <a:buNone/>
            </a:pPr>
            <a:r>
              <a:rPr lang="en-GB" b="1" dirty="0" smtClean="0"/>
              <a:t>The language a child speaks best before she/he comes to school.</a:t>
            </a:r>
            <a:endParaRPr lang="en-GB" b="1" dirty="0"/>
          </a:p>
        </p:txBody>
      </p:sp>
    </p:spTree>
    <p:extLst>
      <p:ext uri="{BB962C8B-B14F-4D97-AF65-F5344CB8AC3E}">
        <p14:creationId xmlns:p14="http://schemas.microsoft.com/office/powerpoint/2010/main" val="4095455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Terminology L2</a:t>
            </a:r>
            <a:endParaRPr lang="en-GB" dirty="0"/>
          </a:p>
        </p:txBody>
      </p:sp>
      <p:sp>
        <p:nvSpPr>
          <p:cNvPr id="3" name="Content Placeholder 2"/>
          <p:cNvSpPr>
            <a:spLocks noGrp="1"/>
          </p:cNvSpPr>
          <p:nvPr>
            <p:ph idx="1"/>
          </p:nvPr>
        </p:nvSpPr>
        <p:spPr/>
        <p:txBody>
          <a:bodyPr/>
          <a:lstStyle/>
          <a:p>
            <a:r>
              <a:rPr lang="en-GB" dirty="0" smtClean="0"/>
              <a:t>L2 </a:t>
            </a:r>
            <a:r>
              <a:rPr lang="en-GB" dirty="0"/>
              <a:t>second </a:t>
            </a:r>
            <a:r>
              <a:rPr lang="en-GB" dirty="0" smtClean="0"/>
              <a:t>language</a:t>
            </a:r>
          </a:p>
          <a:p>
            <a:pPr lvl="1"/>
            <a:r>
              <a:rPr lang="en-GB" dirty="0" smtClean="0"/>
              <a:t>a language one learns in addition to the L1.</a:t>
            </a:r>
          </a:p>
          <a:p>
            <a:pPr lvl="1"/>
            <a:endParaRPr lang="en-GB" dirty="0" smtClean="0"/>
          </a:p>
          <a:p>
            <a:pPr marL="457200" lvl="1" indent="0">
              <a:buNone/>
            </a:pPr>
            <a:r>
              <a:rPr lang="en-GB" dirty="0" smtClean="0"/>
              <a:t>English as </a:t>
            </a:r>
            <a:r>
              <a:rPr lang="en-GB" b="1" dirty="0" smtClean="0"/>
              <a:t>Second Language</a:t>
            </a:r>
          </a:p>
          <a:p>
            <a:pPr marL="457200" lvl="1" indent="0">
              <a:buNone/>
            </a:pPr>
            <a:r>
              <a:rPr lang="en-GB" dirty="0" smtClean="0"/>
              <a:t>(it is used in the immediate environment)</a:t>
            </a:r>
          </a:p>
          <a:p>
            <a:pPr marL="457200" lvl="1" indent="0">
              <a:buNone/>
            </a:pPr>
            <a:r>
              <a:rPr lang="en-GB" dirty="0" smtClean="0"/>
              <a:t>English as </a:t>
            </a:r>
            <a:r>
              <a:rPr lang="en-GB" b="1" dirty="0" smtClean="0"/>
              <a:t>Foreign Language</a:t>
            </a:r>
          </a:p>
          <a:p>
            <a:pPr marL="457200" lvl="1" indent="0">
              <a:buNone/>
            </a:pPr>
            <a:r>
              <a:rPr lang="en-GB" dirty="0" smtClean="0"/>
              <a:t>(it is not a language used  in the immediate environment)</a:t>
            </a:r>
            <a:endParaRPr lang="en-GB" dirty="0"/>
          </a:p>
        </p:txBody>
      </p:sp>
    </p:spTree>
    <p:extLst>
      <p:ext uri="{BB962C8B-B14F-4D97-AF65-F5344CB8AC3E}">
        <p14:creationId xmlns:p14="http://schemas.microsoft.com/office/powerpoint/2010/main" val="290490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 current situation in Africa</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5745853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reality</a:t>
            </a:r>
            <a:endParaRPr lang="en-GB" b="1" dirty="0"/>
          </a:p>
        </p:txBody>
      </p:sp>
      <p:sp>
        <p:nvSpPr>
          <p:cNvPr id="3" name="Content Placeholder 2"/>
          <p:cNvSpPr>
            <a:spLocks noGrp="1"/>
          </p:cNvSpPr>
          <p:nvPr>
            <p:ph idx="1"/>
          </p:nvPr>
        </p:nvSpPr>
        <p:spPr/>
        <p:txBody>
          <a:bodyPr>
            <a:normAutofit/>
          </a:bodyPr>
          <a:lstStyle/>
          <a:p>
            <a:r>
              <a:rPr lang="en-GB" dirty="0" smtClean="0"/>
              <a:t>In Africa there are about 2000 languages. </a:t>
            </a:r>
          </a:p>
          <a:p>
            <a:endParaRPr lang="en-US" smtClean="0"/>
          </a:p>
          <a:p>
            <a:r>
              <a:rPr lang="en-US" smtClean="0"/>
              <a:t>However</a:t>
            </a:r>
            <a:r>
              <a:rPr lang="en-US" dirty="0" smtClean="0"/>
              <a:t>, about 800</a:t>
            </a:r>
            <a:r>
              <a:rPr lang="en-GB" dirty="0" smtClean="0"/>
              <a:t> of them have a writing system.  </a:t>
            </a:r>
          </a:p>
        </p:txBody>
      </p:sp>
    </p:spTree>
    <p:extLst>
      <p:ext uri="{BB962C8B-B14F-4D97-AF65-F5344CB8AC3E}">
        <p14:creationId xmlns:p14="http://schemas.microsoft.com/office/powerpoint/2010/main" val="624136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reality </a:t>
            </a:r>
            <a:endParaRPr lang="en-GB" b="1" dirty="0"/>
          </a:p>
        </p:txBody>
      </p:sp>
      <p:sp>
        <p:nvSpPr>
          <p:cNvPr id="3" name="Content Placeholder 2"/>
          <p:cNvSpPr>
            <a:spLocks noGrp="1"/>
          </p:cNvSpPr>
          <p:nvPr>
            <p:ph idx="1"/>
          </p:nvPr>
        </p:nvSpPr>
        <p:spPr/>
        <p:txBody>
          <a:bodyPr>
            <a:normAutofit/>
          </a:bodyPr>
          <a:lstStyle/>
          <a:p>
            <a:r>
              <a:rPr lang="en-GB" dirty="0"/>
              <a:t>The colonial </a:t>
            </a:r>
            <a:r>
              <a:rPr lang="en-GB" dirty="0" smtClean="0"/>
              <a:t>languages English, French and Portuguese have taken a very high status position.</a:t>
            </a:r>
            <a:endParaRPr lang="en-GB" dirty="0"/>
          </a:p>
          <a:p>
            <a:endParaRPr lang="en-US" dirty="0" smtClean="0"/>
          </a:p>
          <a:p>
            <a:r>
              <a:rPr lang="en-US" dirty="0" smtClean="0"/>
              <a:t>However, it is estimated that only between </a:t>
            </a:r>
            <a:r>
              <a:rPr lang="en-US" dirty="0"/>
              <a:t>10 and 15 </a:t>
            </a:r>
            <a:r>
              <a:rPr lang="en-US" dirty="0" smtClean="0"/>
              <a:t>per cent </a:t>
            </a:r>
            <a:r>
              <a:rPr lang="en-US" dirty="0"/>
              <a:t>of the population in most African countries are </a:t>
            </a:r>
            <a:r>
              <a:rPr lang="en-US" dirty="0" smtClean="0"/>
              <a:t>fluent in </a:t>
            </a:r>
            <a:r>
              <a:rPr lang="en-GB" dirty="0" smtClean="0"/>
              <a:t>the official languages (En/</a:t>
            </a:r>
            <a:r>
              <a:rPr lang="en-GB" dirty="0" err="1" smtClean="0"/>
              <a:t>Fr</a:t>
            </a:r>
            <a:r>
              <a:rPr lang="en-GB" dirty="0" smtClean="0"/>
              <a:t>/Port) </a:t>
            </a:r>
            <a:r>
              <a:rPr lang="en-GB" sz="2400" dirty="0" smtClean="0"/>
              <a:t>(</a:t>
            </a:r>
            <a:r>
              <a:rPr lang="en-GB" sz="2400" dirty="0" err="1" smtClean="0"/>
              <a:t>Ouane</a:t>
            </a:r>
            <a:r>
              <a:rPr lang="en-GB" sz="2400" dirty="0" smtClean="0"/>
              <a:t> and </a:t>
            </a:r>
            <a:r>
              <a:rPr lang="en-GB" sz="2400" dirty="0" err="1" smtClean="0"/>
              <a:t>Glanz</a:t>
            </a:r>
            <a:r>
              <a:rPr lang="en-GB" sz="2400" dirty="0" smtClean="0"/>
              <a:t> 2010).</a:t>
            </a:r>
            <a:r>
              <a:rPr lang="en-GB" dirty="0" smtClean="0"/>
              <a:t> </a:t>
            </a:r>
          </a:p>
          <a:p>
            <a:endParaRPr lang="en-GB" dirty="0"/>
          </a:p>
        </p:txBody>
      </p:sp>
    </p:spTree>
    <p:extLst>
      <p:ext uri="{BB962C8B-B14F-4D97-AF65-F5344CB8AC3E}">
        <p14:creationId xmlns:p14="http://schemas.microsoft.com/office/powerpoint/2010/main" val="118310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reality</a:t>
            </a:r>
            <a:endParaRPr lang="en-GB" b="1" dirty="0"/>
          </a:p>
        </p:txBody>
      </p:sp>
      <p:sp>
        <p:nvSpPr>
          <p:cNvPr id="3" name="Content Placeholder 2"/>
          <p:cNvSpPr>
            <a:spLocks noGrp="1"/>
          </p:cNvSpPr>
          <p:nvPr>
            <p:ph idx="1"/>
          </p:nvPr>
        </p:nvSpPr>
        <p:spPr/>
        <p:txBody>
          <a:bodyPr/>
          <a:lstStyle/>
          <a:p>
            <a:r>
              <a:rPr lang="en-GB" dirty="0" smtClean="0"/>
              <a:t>In many countries in Africa education </a:t>
            </a:r>
            <a:r>
              <a:rPr lang="en-GB" dirty="0"/>
              <a:t>is delivered in a language </a:t>
            </a:r>
            <a:r>
              <a:rPr lang="en-GB" dirty="0" smtClean="0"/>
              <a:t>children </a:t>
            </a:r>
            <a:r>
              <a:rPr lang="en-GB" dirty="0"/>
              <a:t>do not </a:t>
            </a:r>
            <a:r>
              <a:rPr lang="en-GB" dirty="0" smtClean="0"/>
              <a:t>understand. (Unlike Europe, UK and USA) </a:t>
            </a:r>
          </a:p>
          <a:p>
            <a:endParaRPr lang="en-US" dirty="0" smtClean="0"/>
          </a:p>
          <a:p>
            <a:r>
              <a:rPr lang="en-US" dirty="0" smtClean="0"/>
              <a:t>From </a:t>
            </a:r>
            <a:r>
              <a:rPr lang="en-US" dirty="0"/>
              <a:t>the first day in school, the children are exposed to the new language and their mother tongue is not used in school. </a:t>
            </a:r>
          </a:p>
          <a:p>
            <a:endParaRPr lang="en-GB" dirty="0" smtClean="0"/>
          </a:p>
          <a:p>
            <a:endParaRPr lang="en-GB" dirty="0"/>
          </a:p>
        </p:txBody>
      </p:sp>
    </p:spTree>
    <p:extLst>
      <p:ext uri="{BB962C8B-B14F-4D97-AF65-F5344CB8AC3E}">
        <p14:creationId xmlns:p14="http://schemas.microsoft.com/office/powerpoint/2010/main" val="3860258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reality in school</a:t>
            </a:r>
            <a:endParaRPr lang="en-GB" b="1" dirty="0"/>
          </a:p>
        </p:txBody>
      </p:sp>
      <p:sp>
        <p:nvSpPr>
          <p:cNvPr id="3" name="Content Placeholder 2"/>
          <p:cNvSpPr>
            <a:spLocks noGrp="1"/>
          </p:cNvSpPr>
          <p:nvPr>
            <p:ph idx="1"/>
          </p:nvPr>
        </p:nvSpPr>
        <p:spPr>
          <a:xfrm>
            <a:off x="457200" y="1275347"/>
            <a:ext cx="8229600" cy="5077327"/>
          </a:xfrm>
        </p:spPr>
        <p:txBody>
          <a:bodyPr>
            <a:normAutofit/>
          </a:bodyPr>
          <a:lstStyle/>
          <a:p>
            <a:r>
              <a:rPr lang="en-US" dirty="0" smtClean="0"/>
              <a:t>The </a:t>
            </a:r>
            <a:r>
              <a:rPr lang="en-US" dirty="0"/>
              <a:t>reality is that the children do not understand the teacher </a:t>
            </a:r>
            <a:r>
              <a:rPr lang="en-US" dirty="0" smtClean="0"/>
              <a:t>until </a:t>
            </a:r>
            <a:r>
              <a:rPr lang="en-US" dirty="0"/>
              <a:t>several years into their </a:t>
            </a:r>
            <a:r>
              <a:rPr lang="en-US" dirty="0" smtClean="0"/>
              <a:t>education.</a:t>
            </a:r>
          </a:p>
          <a:p>
            <a:r>
              <a:rPr lang="en-GB" dirty="0"/>
              <a:t>Consequently, most children in Africa find themselves having to try to learn through a language they do not understand. </a:t>
            </a:r>
          </a:p>
          <a:p>
            <a:r>
              <a:rPr lang="en-GB" dirty="0"/>
              <a:t>Many of them </a:t>
            </a:r>
            <a:r>
              <a:rPr lang="en-GB" dirty="0" smtClean="0"/>
              <a:t>fail and drop out before they learn any content.  Many are excluded.</a:t>
            </a:r>
            <a:endParaRPr lang="en-GB" dirty="0"/>
          </a:p>
        </p:txBody>
      </p:sp>
    </p:spTree>
    <p:extLst>
      <p:ext uri="{BB962C8B-B14F-4D97-AF65-F5344CB8AC3E}">
        <p14:creationId xmlns:p14="http://schemas.microsoft.com/office/powerpoint/2010/main" val="47125435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 LEA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 LEAD</Template>
  <TotalTime>91</TotalTime>
  <Words>1034</Words>
  <Application>Microsoft Office PowerPoint</Application>
  <PresentationFormat>Diavoorstelling (4:3)</PresentationFormat>
  <Paragraphs>141</Paragraphs>
  <Slides>24</Slides>
  <Notes>12</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SIL LEAD</vt:lpstr>
      <vt:lpstr>The African language in the classroom:</vt:lpstr>
      <vt:lpstr>My link with Africa</vt:lpstr>
      <vt:lpstr>Terminology  L1</vt:lpstr>
      <vt:lpstr>Terminology L2</vt:lpstr>
      <vt:lpstr>The current situation in Africa</vt:lpstr>
      <vt:lpstr>The reality</vt:lpstr>
      <vt:lpstr>The reality </vt:lpstr>
      <vt:lpstr>The reality</vt:lpstr>
      <vt:lpstr>The reality in school</vt:lpstr>
      <vt:lpstr>Research Results</vt:lpstr>
      <vt:lpstr>PowerPoint-presentatie</vt:lpstr>
      <vt:lpstr>L1 vs L2 instruction</vt:lpstr>
      <vt:lpstr>Equal comprehension scores in Africa and Europe? </vt:lpstr>
      <vt:lpstr>Sabaot (Kenya) reading in L1</vt:lpstr>
      <vt:lpstr>Comprehension scores</vt:lpstr>
      <vt:lpstr>Do children learn English well when the L1 is used a MOI?</vt:lpstr>
      <vt:lpstr>What are the issues?</vt:lpstr>
      <vt:lpstr>PowerPoint-presentatie</vt:lpstr>
      <vt:lpstr>After two years of Primary School</vt:lpstr>
      <vt:lpstr>Five important components (NRP-USA)</vt:lpstr>
      <vt:lpstr>Reading fluency - WPM</vt:lpstr>
      <vt:lpstr>Reading Comprehension linked to wpm</vt:lpstr>
      <vt:lpstr>Languages of Wider World</vt:lpstr>
      <vt:lpstr>Asante sana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language in the classroom:</dc:title>
  <dc:creator>Agatha Van  Ginkel</dc:creator>
  <cp:lastModifiedBy>Agatha Van  Ginkel</cp:lastModifiedBy>
  <cp:revision>9</cp:revision>
  <dcterms:created xsi:type="dcterms:W3CDTF">2012-03-29T18:47:39Z</dcterms:created>
  <dcterms:modified xsi:type="dcterms:W3CDTF">2012-03-30T09:31:44Z</dcterms:modified>
</cp:coreProperties>
</file>